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handoutMasterIdLst>
    <p:handoutMasterId r:id="rId24"/>
  </p:handoutMasterIdLst>
  <p:sldIdLst>
    <p:sldId id="442" r:id="rId5"/>
    <p:sldId id="944" r:id="rId6"/>
    <p:sldId id="447" r:id="rId7"/>
    <p:sldId id="453" r:id="rId8"/>
    <p:sldId id="456" r:id="rId9"/>
    <p:sldId id="458" r:id="rId10"/>
    <p:sldId id="459" r:id="rId11"/>
    <p:sldId id="460" r:id="rId12"/>
    <p:sldId id="925" r:id="rId13"/>
    <p:sldId id="465" r:id="rId14"/>
    <p:sldId id="934" r:id="rId15"/>
    <p:sldId id="949" r:id="rId16"/>
    <p:sldId id="935" r:id="rId17"/>
    <p:sldId id="950" r:id="rId18"/>
    <p:sldId id="939" r:id="rId19"/>
    <p:sldId id="445" r:id="rId20"/>
    <p:sldId id="451" r:id="rId21"/>
    <p:sldId id="942" r:id="rId22"/>
  </p:sldIdLst>
  <p:sldSz cx="12192000" cy="6858000"/>
  <p:notesSz cx="6797675" cy="9928225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CD"/>
    <a:srgbClr val="9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Stijl, licht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71714" autoAdjust="0"/>
  </p:normalViewPr>
  <p:slideViewPr>
    <p:cSldViewPr snapToGrid="0">
      <p:cViewPr varScale="1">
        <p:scale>
          <a:sx n="30" d="100"/>
          <a:sy n="30" d="100"/>
        </p:scale>
        <p:origin x="1248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2766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erver.ad.ua.ac.be\Data\FLW\Linguapolis\Edu\MOM\1-Studentenwerking%20op%20Mom\2-Individuele%20begeleiding\6-Doorschrijfweek\Evaluaties\Online%20Doorschrijfweek%20in%20cijfers%20-%20alle%20evaluatieformuliere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erver.ad.ua.ac.be\Data\FLW\Linguapolis\Edu\MOM\1-Studentenwerking%20op%20Mom\2-Individuele%20begeleiding\6-Doorschrijfweek\Evaluaties\Online%20Doorschrijfweek%20in%20cijfers%20-%20alle%20evaluatieformuliere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erver.ad.ua.ac.be\Data\FLW\Linguapolis\Edu\MOM\1-Studentenwerking%20op%20Mom\2-Individuele%20begeleiding\6-Doorschrijfweek\Evaluaties\Online%20Doorschrijfweek%20in%20cijfers%20-%20alle%20evaluatieformuliere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Diagrammen!$K$78</c:f>
              <c:strCache>
                <c:ptCount val="1"/>
                <c:pt idx="0">
                  <c:v>Motivatie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1D7-4770-BE2E-99EAC1A272E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40%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D7-4770-BE2E-99EAC1A272E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53%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D7-4770-BE2E-99EAC1A272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Diagrammen!$L$77:$P$77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Diagrammen!$L$78:$P$78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29</c:v>
                </c:pt>
                <c:pt idx="4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16-416F-8C72-2AE2F37D66F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79875231"/>
        <c:axId val="1614937471"/>
      </c:barChart>
      <c:catAx>
        <c:axId val="13798752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1614937471"/>
        <c:crosses val="autoZero"/>
        <c:auto val="1"/>
        <c:lblAlgn val="ctr"/>
        <c:lblOffset val="100"/>
        <c:noMultiLvlLbl val="0"/>
      </c:catAx>
      <c:valAx>
        <c:axId val="161493747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9875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Diagrammen!$K$79</c:f>
              <c:strCache>
                <c:ptCount val="1"/>
                <c:pt idx="0">
                  <c:v>Werkritme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9E-43D1-AFC4-EBBFB7F2FF1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9E-43D1-AFC4-EBBFB7F2FF1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9E-43D1-AFC4-EBBFB7F2FF1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9E-43D1-AFC4-EBBFB7F2FF1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46%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9E-43D1-AFC4-EBBFB7F2FF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Diagrammen!$L$77:$P$77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Diagrammen!$L$79:$P$79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11</c:v>
                </c:pt>
                <c:pt idx="3">
                  <c:v>25</c:v>
                </c:pt>
                <c:pt idx="4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79E-43D1-AFC4-EBBFB7F2FF1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17083232"/>
        <c:axId val="309842752"/>
      </c:barChart>
      <c:catAx>
        <c:axId val="317083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309842752"/>
        <c:crosses val="autoZero"/>
        <c:auto val="1"/>
        <c:lblAlgn val="ctr"/>
        <c:lblOffset val="100"/>
        <c:noMultiLvlLbl val="0"/>
      </c:catAx>
      <c:valAx>
        <c:axId val="3098427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7083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Diagrammen!$K$80</c:f>
              <c:strCache>
                <c:ptCount val="1"/>
                <c:pt idx="0">
                  <c:v>Vooruitgang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F9-4BBA-B07B-34675F56265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33%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F9-4BBA-B07B-34675F56265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F9-4BBA-B07B-34675F56265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EF9-4BBA-B07B-34675F5626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l-B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Diagrammen!$L$77:$P$77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Diagrammen!$L$80:$P$80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24</c:v>
                </c:pt>
                <c:pt idx="3">
                  <c:v>30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F9-4BBA-B07B-34675F5626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99720960"/>
        <c:axId val="196678960"/>
      </c:barChart>
      <c:catAx>
        <c:axId val="199720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BE"/>
          </a:p>
        </c:txPr>
        <c:crossAx val="196678960"/>
        <c:crosses val="autoZero"/>
        <c:auto val="1"/>
        <c:lblAlgn val="ctr"/>
        <c:lblOffset val="100"/>
        <c:noMultiLvlLbl val="0"/>
      </c:catAx>
      <c:valAx>
        <c:axId val="196678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972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CC100-262A-42BF-BD27-EAC931C707AC}" type="datetimeFigureOut">
              <a:rPr lang="nl-NL" smtClean="0"/>
              <a:t>31-5-2021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59D0E-EAAF-42FB-984F-D119A9B31C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6512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279EF-4144-47AE-86C4-C5D0E29DF285}" type="datetimeFigureOut">
              <a:rPr lang="nl-BE" smtClean="0"/>
              <a:pPr/>
              <a:t>31/05/2021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FBA64-0F01-4548-80D5-C4D24E6BF69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3598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B5D66-34CA-4D64-8A3D-C3A278BB4437}" type="slidenum">
              <a:rPr kumimoji="0" lang="en-US" altLang="nl-B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nl-B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nl-BE" dirty="0"/>
          </a:p>
        </p:txBody>
      </p:sp>
    </p:spTree>
    <p:extLst>
      <p:ext uri="{BB962C8B-B14F-4D97-AF65-F5344CB8AC3E}">
        <p14:creationId xmlns:p14="http://schemas.microsoft.com/office/powerpoint/2010/main" val="523816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27919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1704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7950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55771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62573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59119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073320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53354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54851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l-B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4AE79-7F48-41FC-B8B8-CE4146D1248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29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3009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446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8569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85310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587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7011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FBA64-0F01-4548-80D5-C4D24E6BF69B}" type="slidenum">
              <a:rPr lang="nl-BE" smtClean="0"/>
              <a:pPr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2907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7440150" y="6524625"/>
            <a:ext cx="436873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www.uantwerpen.be/monitoraatopmaat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44552" y="332657"/>
            <a:ext cx="10494433" cy="864095"/>
          </a:xfrm>
        </p:spPr>
        <p:txBody>
          <a:bodyPr/>
          <a:lstStyle/>
          <a:p>
            <a:r>
              <a:rPr lang="nl-NL" altLang="nl-BE"/>
              <a:t>Klik om de stijl te bewerken</a:t>
            </a:r>
            <a:endParaRPr lang="en-US" altLang="nl-BE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4552" y="1052514"/>
            <a:ext cx="10494433" cy="5113337"/>
          </a:xfrm>
        </p:spPr>
        <p:txBody>
          <a:bodyPr/>
          <a:lstStyle/>
          <a:p>
            <a:pPr lvl="0"/>
            <a:r>
              <a:rPr lang="nl-NL" altLang="nl-BE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4254153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9745134" y="6524625"/>
            <a:ext cx="2063751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www.linguapolis.be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718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9745134" y="6524625"/>
            <a:ext cx="2063751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www.linguapolis.be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6434" y="1395413"/>
            <a:ext cx="2622551" cy="4570412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4551" y="1395413"/>
            <a:ext cx="7668683" cy="457041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6226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9745134" y="6524625"/>
            <a:ext cx="2063751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www.linguapolis.be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2" y="1395413"/>
            <a:ext cx="10494433" cy="6350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844552" y="2411413"/>
            <a:ext cx="10494433" cy="3554412"/>
          </a:xfrm>
        </p:spPr>
        <p:txBody>
          <a:bodyPr/>
          <a:lstStyle/>
          <a:p>
            <a:pPr lvl="0"/>
            <a:r>
              <a:rPr lang="nl-NL" noProof="0"/>
              <a:t>Klik op het pictogram als u een grafiek wilt toevoegen</a:t>
            </a:r>
            <a:endParaRPr lang="nl-BE" noProof="0"/>
          </a:p>
        </p:txBody>
      </p:sp>
    </p:spTree>
    <p:extLst>
      <p:ext uri="{BB962C8B-B14F-4D97-AF65-F5344CB8AC3E}">
        <p14:creationId xmlns:p14="http://schemas.microsoft.com/office/powerpoint/2010/main" val="9376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7632172" y="6540500"/>
            <a:ext cx="4176713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www.uantwerpen.be/monitoraatopmaat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552" y="1124744"/>
            <a:ext cx="10494433" cy="355441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44552" y="188913"/>
            <a:ext cx="10494433" cy="635000"/>
          </a:xfrm>
        </p:spPr>
        <p:txBody>
          <a:bodyPr/>
          <a:lstStyle/>
          <a:p>
            <a:r>
              <a:rPr lang="nl-NL" altLang="nl-BE"/>
              <a:t>Klik om de stijl te bewerken</a:t>
            </a:r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366144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 txBox="1">
            <a:spLocks noChangeArrowheads="1"/>
          </p:cNvSpPr>
          <p:nvPr/>
        </p:nvSpPr>
        <p:spPr bwMode="auto">
          <a:xfrm>
            <a:off x="7536161" y="6524625"/>
            <a:ext cx="4272724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www.uantwerpen.be/monitoraatopmaat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28086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 txBox="1">
            <a:spLocks noChangeArrowheads="1"/>
          </p:cNvSpPr>
          <p:nvPr/>
        </p:nvSpPr>
        <p:spPr bwMode="auto">
          <a:xfrm>
            <a:off x="7248129" y="6524625"/>
            <a:ext cx="4560756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www.uantwerpen.be/monitoraatopmaat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4551" y="2411413"/>
            <a:ext cx="5145616" cy="355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3368" y="2411413"/>
            <a:ext cx="5145617" cy="355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7749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/>
          <p:cNvSpPr txBox="1">
            <a:spLocks noChangeArrowheads="1"/>
          </p:cNvSpPr>
          <p:nvPr/>
        </p:nvSpPr>
        <p:spPr bwMode="auto">
          <a:xfrm>
            <a:off x="7248129" y="6524625"/>
            <a:ext cx="4560756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www.uantwerpen.be/monitoraatopmaat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2833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1"/>
          <p:cNvSpPr txBox="1">
            <a:spLocks noChangeArrowheads="1"/>
          </p:cNvSpPr>
          <p:nvPr/>
        </p:nvSpPr>
        <p:spPr bwMode="auto">
          <a:xfrm>
            <a:off x="9745134" y="6524625"/>
            <a:ext cx="2063751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www.linguapolis.be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115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1"/>
          <p:cNvSpPr txBox="1">
            <a:spLocks noChangeArrowheads="1"/>
          </p:cNvSpPr>
          <p:nvPr/>
        </p:nvSpPr>
        <p:spPr bwMode="auto">
          <a:xfrm>
            <a:off x="9745134" y="6524625"/>
            <a:ext cx="2063751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www.linguapolis.be</a:t>
            </a:r>
          </a:p>
        </p:txBody>
      </p:sp>
    </p:spTree>
    <p:extLst>
      <p:ext uri="{BB962C8B-B14F-4D97-AF65-F5344CB8AC3E}">
        <p14:creationId xmlns:p14="http://schemas.microsoft.com/office/powerpoint/2010/main" val="74871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 txBox="1">
            <a:spLocks noChangeArrowheads="1"/>
          </p:cNvSpPr>
          <p:nvPr/>
        </p:nvSpPr>
        <p:spPr bwMode="auto">
          <a:xfrm>
            <a:off x="9745134" y="6524625"/>
            <a:ext cx="2063751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www.linguapolis.be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41762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5" descr="LINGUA_gol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1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 txBox="1">
            <a:spLocks noChangeArrowheads="1"/>
          </p:cNvSpPr>
          <p:nvPr/>
        </p:nvSpPr>
        <p:spPr bwMode="auto">
          <a:xfrm>
            <a:off x="9745134" y="6524625"/>
            <a:ext cx="2063751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www.linguapolis.be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686739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2" descr="LINGUA_gol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67" y="6286500"/>
            <a:ext cx="11087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44552" y="1395413"/>
            <a:ext cx="10494433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stijl te bewerken</a:t>
            </a:r>
            <a:endParaRPr lang="en-US" altLang="nl-BE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4552" y="2411413"/>
            <a:ext cx="10494433" cy="355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modelstijlen te bewerken</a:t>
            </a:r>
          </a:p>
          <a:p>
            <a:pPr lvl="1"/>
            <a:r>
              <a:rPr lang="nl-NL" altLang="nl-BE"/>
              <a:t>Tweede niveau</a:t>
            </a:r>
          </a:p>
          <a:p>
            <a:pPr lvl="2"/>
            <a:r>
              <a:rPr lang="nl-NL" altLang="nl-BE"/>
              <a:t>Derde niveau</a:t>
            </a:r>
          </a:p>
          <a:p>
            <a:pPr lvl="3"/>
            <a:r>
              <a:rPr lang="nl-NL" altLang="nl-BE"/>
              <a:t>Vierde niveau</a:t>
            </a:r>
          </a:p>
          <a:p>
            <a:pPr lvl="4"/>
            <a:r>
              <a:rPr lang="nl-NL" altLang="nl-BE"/>
              <a:t>Vijfde niveau</a:t>
            </a:r>
            <a:endParaRPr lang="en-US" altLang="nl-BE"/>
          </a:p>
        </p:txBody>
      </p:sp>
      <p:sp>
        <p:nvSpPr>
          <p:cNvPr id="1029" name="Rectangle 74"/>
          <p:cNvSpPr>
            <a:spLocks noChangeArrowheads="1"/>
          </p:cNvSpPr>
          <p:nvPr/>
        </p:nvSpPr>
        <p:spPr bwMode="auto">
          <a:xfrm>
            <a:off x="13267267" y="6483350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9pPr>
          </a:lstStyle>
          <a:p>
            <a:pPr>
              <a:defRPr/>
            </a:pPr>
            <a:endParaRPr lang="en-US" altLang="nl-BE" sz="2400" baseline="-25000"/>
          </a:p>
        </p:txBody>
      </p:sp>
      <p:sp>
        <p:nvSpPr>
          <p:cNvPr id="1030" name="Text Box 75"/>
          <p:cNvSpPr txBox="1">
            <a:spLocks noChangeArrowheads="1"/>
          </p:cNvSpPr>
          <p:nvPr/>
        </p:nvSpPr>
        <p:spPr bwMode="auto">
          <a:xfrm>
            <a:off x="844551" y="6372225"/>
            <a:ext cx="1185333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 New Roman" pitchFamily="1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fld id="{7B3AF10A-F5EA-4F7D-AA58-195DDEE45CBB}" type="slidenum">
              <a:rPr lang="en-US" altLang="nl-BE" sz="2400" baseline="-25000" smtClean="0">
                <a:latin typeface="Verdana" pitchFamily="1" charset="0"/>
              </a:rPr>
              <a:pPr>
                <a:spcBef>
                  <a:spcPct val="50000"/>
                </a:spcBef>
                <a:defRPr/>
              </a:pPr>
              <a:t>‹nr.›</a:t>
            </a:fld>
            <a:endParaRPr lang="en-US" altLang="nl-BE" sz="2400" baseline="-25000"/>
          </a:p>
        </p:txBody>
      </p:sp>
      <p:pic>
        <p:nvPicPr>
          <p:cNvPr id="1031" name="Pictur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1" y="531813"/>
            <a:ext cx="41529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/>
          <p:cNvSpPr txBox="1">
            <a:spLocks noChangeArrowheads="1"/>
          </p:cNvSpPr>
          <p:nvPr/>
        </p:nvSpPr>
        <p:spPr bwMode="auto">
          <a:xfrm>
            <a:off x="7440150" y="6524625"/>
            <a:ext cx="436873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200">
                <a:solidFill>
                  <a:schemeClr val="bg1"/>
                </a:solidFill>
              </a:rPr>
              <a:t>www.uantwerpen.be/monitoraatopmaat</a:t>
            </a:r>
          </a:p>
        </p:txBody>
      </p:sp>
    </p:spTree>
    <p:extLst>
      <p:ext uri="{BB962C8B-B14F-4D97-AF65-F5344CB8AC3E}">
        <p14:creationId xmlns:p14="http://schemas.microsoft.com/office/powerpoint/2010/main" val="50386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pitchFamily="1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-"/>
        <a:defRPr sz="22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-"/>
        <a:defRPr sz="16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23167" y="225070"/>
            <a:ext cx="9945665" cy="964902"/>
          </a:xfrm>
        </p:spPr>
        <p:txBody>
          <a:bodyPr/>
          <a:lstStyle/>
          <a:p>
            <a:pPr algn="ctr"/>
            <a:r>
              <a:rPr lang="en-US" altLang="nl-BE" sz="2400" dirty="0" err="1">
                <a:solidFill>
                  <a:srgbClr val="000000"/>
                </a:solidFill>
              </a:rPr>
              <a:t>Samen</a:t>
            </a:r>
            <a:r>
              <a:rPr lang="en-US" altLang="nl-BE" sz="2400" dirty="0">
                <a:solidFill>
                  <a:srgbClr val="000000"/>
                </a:solidFill>
              </a:rPr>
              <a:t> </a:t>
            </a:r>
            <a:r>
              <a:rPr lang="en-US" altLang="nl-BE" sz="2400" dirty="0" err="1">
                <a:solidFill>
                  <a:srgbClr val="000000"/>
                </a:solidFill>
              </a:rPr>
              <a:t>aan</a:t>
            </a:r>
            <a:r>
              <a:rPr lang="en-US" altLang="nl-BE" sz="2400" dirty="0">
                <a:solidFill>
                  <a:srgbClr val="000000"/>
                </a:solidFill>
              </a:rPr>
              <a:t> de slag! </a:t>
            </a:r>
            <a:br>
              <a:rPr lang="en-US" altLang="nl-BE" sz="2400" dirty="0">
                <a:solidFill>
                  <a:srgbClr val="000000"/>
                </a:solidFill>
              </a:rPr>
            </a:br>
            <a:r>
              <a:rPr lang="en-US" altLang="nl-BE" sz="2400" dirty="0" err="1">
                <a:solidFill>
                  <a:srgbClr val="000000"/>
                </a:solidFill>
              </a:rPr>
              <a:t>Een</a:t>
            </a:r>
            <a:r>
              <a:rPr lang="en-US" altLang="nl-BE" sz="2400" dirty="0">
                <a:solidFill>
                  <a:srgbClr val="000000"/>
                </a:solidFill>
              </a:rPr>
              <a:t> </a:t>
            </a:r>
            <a:r>
              <a:rPr lang="en-US" altLang="nl-BE" sz="2400" b="1" dirty="0">
                <a:solidFill>
                  <a:srgbClr val="000000"/>
                </a:solidFill>
              </a:rPr>
              <a:t>online </a:t>
            </a:r>
            <a:r>
              <a:rPr lang="en-US" altLang="nl-BE" sz="2400" b="1" dirty="0" err="1">
                <a:solidFill>
                  <a:srgbClr val="000000"/>
                </a:solidFill>
              </a:rPr>
              <a:t>doorschrijfweek</a:t>
            </a:r>
            <a:r>
              <a:rPr lang="en-US" altLang="nl-BE" sz="2400" b="1" dirty="0">
                <a:solidFill>
                  <a:srgbClr val="000000"/>
                </a:solidFill>
              </a:rPr>
              <a:t> </a:t>
            </a:r>
            <a:r>
              <a:rPr lang="en-US" altLang="nl-BE" sz="2400" dirty="0" err="1">
                <a:solidFill>
                  <a:srgbClr val="000000"/>
                </a:solidFill>
              </a:rPr>
              <a:t>voor</a:t>
            </a:r>
            <a:r>
              <a:rPr lang="en-US" altLang="nl-BE" sz="2400" dirty="0">
                <a:solidFill>
                  <a:srgbClr val="000000"/>
                </a:solidFill>
              </a:rPr>
              <a:t> </a:t>
            </a:r>
            <a:r>
              <a:rPr lang="en-US" altLang="nl-BE" sz="2400" dirty="0" err="1">
                <a:solidFill>
                  <a:srgbClr val="000000"/>
                </a:solidFill>
              </a:rPr>
              <a:t>scriptiestudenten</a:t>
            </a:r>
            <a:endParaRPr lang="en-US" altLang="nl-BE" sz="3200" dirty="0">
              <a:solidFill>
                <a:schemeClr val="tx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160585" y="5464159"/>
            <a:ext cx="7870825" cy="776614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nl-BE" sz="2000" dirty="0">
                <a:solidFill>
                  <a:schemeClr val="tx2"/>
                </a:solidFill>
              </a:rPr>
              <a:t>Elske van Lonkhuijzen </a:t>
            </a:r>
          </a:p>
          <a:p>
            <a:pPr marL="0" indent="0" algn="ctr">
              <a:buNone/>
            </a:pPr>
            <a:r>
              <a:rPr lang="en-US" altLang="nl-BE" sz="2000" dirty="0">
                <a:solidFill>
                  <a:schemeClr val="tx2"/>
                </a:solidFill>
              </a:rPr>
              <a:t>Monitoraat op Maat – </a:t>
            </a:r>
            <a:r>
              <a:rPr lang="en-US" altLang="nl-BE" sz="2000" dirty="0" err="1">
                <a:solidFill>
                  <a:schemeClr val="tx2"/>
                </a:solidFill>
              </a:rPr>
              <a:t>Academisch</a:t>
            </a:r>
            <a:r>
              <a:rPr lang="en-US" altLang="nl-BE" sz="2000" dirty="0">
                <a:solidFill>
                  <a:schemeClr val="tx2"/>
                </a:solidFill>
              </a:rPr>
              <a:t> </a:t>
            </a:r>
            <a:r>
              <a:rPr lang="en-US" altLang="nl-BE" sz="2000" dirty="0" err="1">
                <a:solidFill>
                  <a:schemeClr val="tx2"/>
                </a:solidFill>
              </a:rPr>
              <a:t>Nederlands</a:t>
            </a:r>
            <a:r>
              <a:rPr lang="en-US" altLang="nl-BE" sz="2000" dirty="0">
                <a:solidFill>
                  <a:schemeClr val="tx2"/>
                </a:solidFill>
              </a:rPr>
              <a:t> (</a:t>
            </a:r>
            <a:r>
              <a:rPr lang="en-US" altLang="nl-BE" sz="2000" dirty="0" err="1">
                <a:solidFill>
                  <a:schemeClr val="tx2"/>
                </a:solidFill>
              </a:rPr>
              <a:t>UAntwerpen</a:t>
            </a:r>
            <a:r>
              <a:rPr lang="en-US" altLang="nl-BE" sz="2000" dirty="0">
                <a:solidFill>
                  <a:schemeClr val="tx2"/>
                </a:solidFill>
              </a:rPr>
              <a:t>)</a:t>
            </a:r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59ED2E69-8B19-4A02-91FD-EADDB883DE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5739" y="1589400"/>
            <a:ext cx="4700515" cy="347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091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781333-233F-4905-991E-1EDCF853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0532" y="2528616"/>
            <a:ext cx="8695993" cy="2512148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Mijn motivatiepijl is van 0 tot 90 gegaan (100% gemotiveerd om onderzoek te doen zal ik nooit zijn denk ik). Ik heb mijn </a:t>
            </a:r>
            <a:r>
              <a:rPr lang="nl-BE" b="1" dirty="0"/>
              <a:t>motivatie</a:t>
            </a:r>
            <a:r>
              <a:rPr lang="nl-BE" dirty="0"/>
              <a:t> echt wel </a:t>
            </a:r>
            <a:r>
              <a:rPr lang="nl-BE" b="1" dirty="0"/>
              <a:t>herwonnen</a:t>
            </a:r>
            <a:r>
              <a:rPr lang="nl-BE" dirty="0"/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BF07E1-5613-499E-BF7A-531327EE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ervaren</a:t>
            </a:r>
            <a:r>
              <a:rPr lang="en-US" dirty="0"/>
              <a:t> </a:t>
            </a:r>
            <a:r>
              <a:rPr lang="en-US" dirty="0" err="1"/>
              <a:t>studenten</a:t>
            </a:r>
            <a:r>
              <a:rPr lang="en-US" dirty="0"/>
              <a:t> de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7215A23-EDCB-491D-ADF2-EC19E48CC4C6}"/>
              </a:ext>
            </a:extLst>
          </p:cNvPr>
          <p:cNvSpPr txBox="1"/>
          <p:nvPr/>
        </p:nvSpPr>
        <p:spPr>
          <a:xfrm>
            <a:off x="932235" y="1270501"/>
            <a:ext cx="896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tx2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”</a:t>
            </a:r>
            <a:endParaRPr lang="nl-BE" sz="2400" dirty="0">
              <a:solidFill>
                <a:schemeClr val="tx2"/>
              </a:solidFill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19F607-AA70-4434-B714-2DEF587DC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7973">
            <a:off x="-2673795" y="6712687"/>
            <a:ext cx="2598521" cy="91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23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21 -0.02801 L -0.05221 -0.02754 L -0.03984 -0.03356 C -0.03867 -0.03426 -0.03737 -0.03449 -0.03633 -0.03541 C -0.03477 -0.03634 -0.03385 -0.03866 -0.03242 -0.03935 C -0.02969 -0.04051 -0.02669 -0.04051 -0.02383 -0.0412 L -0.01276 -0.04676 L -0.00885 -0.04861 L -0.00534 -0.05069 C -0.00443 -0.05185 -0.00391 -0.0537 -0.00273 -0.05463 C 0.00026 -0.05648 0.0181 -0.05833 0.01823 -0.05833 C 0.02344 -0.05926 0.02682 -0.06088 0.03177 -0.06227 C 0.03437 -0.06273 0.03685 -0.06366 0.03906 -0.06389 C 0.04427 -0.06481 0.04909 -0.06551 0.05417 -0.06597 C 0.08333 -0.075 0.06289 -0.06921 0.13164 -0.06597 C 0.13411 -0.06597 0.13594 -0.06458 0.13815 -0.06389 C 0.14102 -0.06296 0.14622 -0.06065 0.14909 -0.06041 C 0.15742 -0.05903 0.16562 -0.05879 0.17357 -0.05833 L 0.32982 -0.06041 C 0.33451 -0.06041 0.3388 -0.06134 0.34349 -0.06227 C 0.34909 -0.06319 0.34935 -0.06435 0.35456 -0.06597 C 0.35677 -0.06666 0.35924 -0.06736 0.36198 -0.06782 C 0.37018 -0.07222 0.36029 -0.06666 0.37318 -0.07546 C 0.37422 -0.07639 0.37565 -0.07662 0.37695 -0.07754 C 0.37878 -0.07916 0.38073 -0.08194 0.38307 -0.0831 C 0.38516 -0.08449 0.38776 -0.08426 0.39023 -0.08495 C 0.4082 -0.09051 0.37995 -0.08241 0.40156 -0.09074 C 0.4043 -0.09166 0.40716 -0.09213 0.41016 -0.09282 C 0.41224 -0.09398 0.41432 -0.09537 0.41654 -0.09653 C 0.42044 -0.09861 0.42148 -0.09791 0.425 -0.10023 C 0.42747 -0.10208 0.42995 -0.10463 0.43255 -0.10602 C 0.43398 -0.10694 0.43581 -0.10694 0.43763 -0.10787 C 0.45052 -0.11551 0.43464 -0.10879 0.44714 -0.11389 C 0.45378 -0.12037 0.44909 -0.1162 0.45964 -0.12129 C 0.46211 -0.12245 0.46484 -0.12291 0.46719 -0.12523 C 0.47227 -0.13055 0.47435 -0.1331 0.4793 -0.13657 C 0.48086 -0.1375 0.48203 -0.1375 0.48333 -0.13842 C 0.49193 -0.14491 0.48164 -0.14004 0.49193 -0.14421 C 0.4931 -0.14537 0.49427 -0.14722 0.4957 -0.14815 C 0.49792 -0.14954 0.50091 -0.14954 0.50299 -0.15185 C 0.51068 -0.15972 0.50299 -0.15231 0.51055 -0.15764 C 0.51302 -0.15926 0.51549 -0.1618 0.51784 -0.16342 C 0.51914 -0.16412 0.52031 -0.16458 0.52174 -0.16528 C 0.53346 -0.17199 0.52318 -0.16643 0.53177 -0.17083 C 0.53307 -0.17291 0.5349 -0.17477 0.53633 -0.17662 C 0.53776 -0.17824 0.53919 -0.17916 0.53984 -0.18055 C 0.54232 -0.18287 0.54427 -0.18565 0.54661 -0.18796 C 0.5474 -0.18958 0.54896 -0.19051 0.55 -0.1919 C 0.55599 -0.2 0.55169 -0.19699 0.56016 -0.20532 C 0.56224 -0.20764 0.56497 -0.20903 0.56758 -0.21111 C 0.5724 -0.22616 0.5668 -0.21204 0.57487 -0.2243 C 0.57891 -0.23055 0.57604 -0.23171 0.57982 -0.23958 C 0.58112 -0.24282 0.5832 -0.24444 0.58464 -0.24722 C 0.58633 -0.25023 0.58711 -0.25393 0.58841 -0.25671 C 0.58958 -0.25903 0.59089 -0.26065 0.59232 -0.2625 C 0.59336 -0.26504 0.59466 -0.26782 0.5957 -0.27037 C 0.59661 -0.27153 0.59766 -0.27245 0.59818 -0.27407 C 0.59948 -0.27639 0.59961 -0.2794 0.60104 -0.28171 C 0.60182 -0.28379 0.60352 -0.28541 0.60443 -0.2875 C 0.61211 -0.30301 0.60404 -0.2919 0.61458 -0.31018 C 0.61549 -0.31227 0.6168 -0.31296 0.61823 -0.31412 C 0.61862 -0.31597 0.61888 -0.31805 0.61927 -0.31991 C 0.62018 -0.32222 0.62474 -0.33194 0.62552 -0.33333 C 0.62669 -0.33541 0.62799 -0.3368 0.6293 -0.33912 C 0.63021 -0.34074 0.63086 -0.34282 0.6319 -0.34491 C 0.63398 -0.35 0.63646 -0.35509 0.63919 -0.36018 C 0.64089 -0.36319 0.64271 -0.36597 0.64414 -0.36944 C 0.64505 -0.37222 0.64557 -0.37477 0.64674 -0.37731 C 0.64805 -0.38009 0.65 -0.38217 0.65143 -0.38472 C 0.65469 -0.39028 0.65456 -0.39375 0.65781 -0.4 C 0.66003 -0.4044 0.66328 -0.40694 0.6651 -0.41157 C 0.66641 -0.41481 0.66771 -0.41782 0.66914 -0.42106 C 0.66953 -0.42338 0.67018 -0.42639 0.67135 -0.4287 C 0.67266 -0.43171 0.67487 -0.43356 0.67643 -0.43634 C 0.68359 -0.44907 0.67656 -0.43889 0.68372 -0.45347 C 0.68451 -0.45555 0.68646 -0.45741 0.68737 -0.45926 C 0.68893 -0.46157 0.68997 -0.46435 0.69115 -0.4669 C 0.69193 -0.46875 0.69297 -0.4706 0.69375 -0.47268 C 0.69453 -0.475 0.69505 -0.47824 0.69609 -0.48032 C 0.69844 -0.48449 0.70182 -0.4868 0.70365 -0.49166 C 0.70443 -0.49444 0.70495 -0.49699 0.70573 -0.49954 C 0.70716 -0.50162 0.70859 -0.50301 0.70964 -0.50509 C 0.71107 -0.50741 0.71237 -0.51018 0.71341 -0.51273 C 0.71419 -0.51458 0.7151 -0.51666 0.71589 -0.51852 C 0.71706 -0.52106 0.71836 -0.52361 0.71966 -0.52592 C 0.72057 -0.52801 0.72109 -0.52986 0.72201 -0.53194 C 0.7237 -0.53495 0.72526 -0.53819 0.72721 -0.5412 C 0.73229 -0.55185 0.72669 -0.54236 0.73307 -0.55278 C 0.73437 -0.55856 0.73437 -0.55972 0.73698 -0.56435 C 0.73854 -0.5669 0.74036 -0.56921 0.74167 -0.57199 C 0.75664 -0.60046 0.74062 -0.57199 0.74935 -0.58912 C 0.75208 -0.59467 0.75482 -0.60092 0.75807 -0.60625 C 0.75911 -0.60833 0.76055 -0.60995 0.76185 -0.61204 C 0.76276 -0.61389 0.76354 -0.61574 0.76393 -0.61782 C 0.76458 -0.61944 0.76445 -0.62176 0.76523 -0.62361 C 0.76784 -0.62847 0.77148 -0.63148 0.77383 -0.6368 C 0.77513 -0.63889 0.77591 -0.64051 0.77643 -0.64259 C 0.77708 -0.64444 0.77708 -0.64653 0.77786 -0.64815 C 0.77865 -0.65069 0.78021 -0.65185 0.78151 -0.65393 C 0.78255 -0.65579 0.78294 -0.65787 0.78411 -0.65972 C 0.79661 -0.68287 0.78177 -0.65278 0.79271 -0.675 C 0.79284 -0.67708 0.79297 -0.67916 0.79401 -0.68055 C 0.79518 -0.68379 0.79753 -0.68565 0.79896 -0.68842 C 0.79961 -0.69004 0.80052 -0.69213 0.80143 -0.69421 C 0.80951 -0.71481 0.80052 -0.69352 0.80859 -0.71134 C 0.81146 -0.71736 0.81146 -0.71829 0.81484 -0.72477 C 0.81615 -0.72662 0.81719 -0.72824 0.81862 -0.73055 C 0.82227 -0.73704 0.82474 -0.74467 0.82852 -0.75139 C 0.82969 -0.75347 0.83099 -0.75509 0.83203 -0.75717 C 0.83437 -0.76759 0.83203 -0.75926 0.83841 -0.77037 C 0.84219 -0.77685 0.84362 -0.78241 0.84714 -0.78958 C 0.84831 -0.79213 0.84974 -0.79467 0.85078 -0.79722 C 0.85156 -0.79907 0.85234 -0.80116 0.85326 -0.80278 C 0.85456 -0.80509 0.85599 -0.80671 0.85703 -0.80856 C 0.86576 -0.825 0.85104 -0.80139 0.86341 -0.82199 C 0.86497 -0.82523 0.86732 -0.82847 0.86953 -0.83148 C 0.87057 -0.83356 0.87214 -0.83495 0.87292 -0.8375 C 0.87747 -0.84791 0.87292 -0.83889 0.87904 -0.84676 C 0.88073 -0.84861 0.88151 -0.85092 0.88294 -0.85254 C 0.88542 -0.85532 0.88776 -0.85764 0.89036 -0.86018 C 0.89167 -0.86134 0.89297 -0.86319 0.89401 -0.86412 C 0.89948 -0.86666 0.89635 -0.86551 0.9026 -0.86782 C 0.9043 -0.86898 0.90599 -0.87037 0.90781 -0.87176 C 0.90885 -0.87268 0.91003 -0.87477 0.9112 -0.87546 C 0.9138 -0.87708 0.91628 -0.87801 0.91888 -0.87916 L 0.9263 -0.8831 C 0.9276 -0.88379 0.92878 -0.88449 0.93008 -0.88495 C 0.93411 -0.88634 0.93802 -0.88819 0.94245 -0.88889 L 0.95703 -0.89051 C 0.9668 -0.89028 0.99935 -0.8912 1.01654 -0.88704 C 1.02305 -0.88541 1.02982 -0.88287 1.03633 -0.88125 C 1.04141 -0.88009 1.04622 -0.87893 1.05117 -0.87731 C 1.05521 -0.87616 1.06107 -0.87407 1.06497 -0.87338 C 1.06953 -0.87268 1.07409 -0.87222 1.07878 -0.87176 C 1.08255 -0.87037 1.08672 -0.86782 1.09089 -0.86782 L 1.20378 -0.86597 " pathEditMode="relative" rAng="0" ptsTypes="AAAAAAAAAAAAAAAAAAAAAAAAAAAAAAAAAAAAAAAAAAAAAAAAAAAAAA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99" y="-4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781333-233F-4905-991E-1EDCF853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0532" y="2528616"/>
            <a:ext cx="8695993" cy="2512148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Doordat je </a:t>
            </a:r>
            <a:r>
              <a:rPr lang="nl-BE" b="1" dirty="0"/>
              <a:t>ook andere studenten </a:t>
            </a:r>
            <a:r>
              <a:rPr lang="nl-BE" dirty="0"/>
              <a:t>ziet werken, ben je een stuk gemotiveerder. Wanneer je vervolgens op het einde van de dag kan zeggen dat je je </a:t>
            </a:r>
            <a:r>
              <a:rPr lang="nl-BE" b="1" dirty="0"/>
              <a:t>doelen</a:t>
            </a:r>
            <a:r>
              <a:rPr lang="nl-BE" dirty="0"/>
              <a:t> hebt </a:t>
            </a:r>
            <a:r>
              <a:rPr lang="nl-BE" b="1" dirty="0"/>
              <a:t>behaald</a:t>
            </a:r>
            <a:r>
              <a:rPr lang="nl-BE" dirty="0"/>
              <a:t>, ben je nog gemotiveerder voor de volgende dag.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BF07E1-5613-499E-BF7A-531327EE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ervaren</a:t>
            </a:r>
            <a:r>
              <a:rPr lang="en-US" dirty="0"/>
              <a:t> </a:t>
            </a:r>
            <a:r>
              <a:rPr lang="en-US" dirty="0" err="1"/>
              <a:t>studenten</a:t>
            </a:r>
            <a:r>
              <a:rPr lang="en-US" dirty="0"/>
              <a:t> de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7215A23-EDCB-491D-ADF2-EC19E48CC4C6}"/>
              </a:ext>
            </a:extLst>
          </p:cNvPr>
          <p:cNvSpPr txBox="1"/>
          <p:nvPr/>
        </p:nvSpPr>
        <p:spPr>
          <a:xfrm>
            <a:off x="932235" y="1270501"/>
            <a:ext cx="896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tx2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”</a:t>
            </a:r>
            <a:endParaRPr lang="nl-BE" sz="2400" dirty="0">
              <a:solidFill>
                <a:schemeClr val="tx2"/>
              </a:solidFill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60002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5E52DA4A-6F59-4A47-9145-12C5062A83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5730373"/>
              </p:ext>
            </p:extLst>
          </p:nvPr>
        </p:nvGraphicFramePr>
        <p:xfrm>
          <a:off x="844552" y="1453020"/>
          <a:ext cx="10494433" cy="4512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el 2">
            <a:extLst>
              <a:ext uri="{FF2B5EF4-FFF2-40B4-BE49-F238E27FC236}">
                <a16:creationId xmlns:a16="http://schemas.microsoft.com/office/drawing/2014/main" id="{FB22BF8B-6675-47A3-ADCB-10DAF4AA1DE7}"/>
              </a:ext>
            </a:extLst>
          </p:cNvPr>
          <p:cNvSpPr txBox="1">
            <a:spLocks/>
          </p:cNvSpPr>
          <p:nvPr/>
        </p:nvSpPr>
        <p:spPr bwMode="auto">
          <a:xfrm>
            <a:off x="526094" y="188913"/>
            <a:ext cx="1081289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9pPr>
          </a:lstStyle>
          <a:p>
            <a:r>
              <a:rPr lang="en-US" sz="2400" kern="0" dirty="0"/>
              <a:t>De </a:t>
            </a:r>
            <a:r>
              <a:rPr lang="en-US" sz="2400" kern="0" dirty="0" err="1"/>
              <a:t>doorschrijfweek</a:t>
            </a:r>
            <a:r>
              <a:rPr lang="en-US" sz="2400" kern="0" dirty="0"/>
              <a:t> </a:t>
            </a:r>
            <a:r>
              <a:rPr lang="en-US" sz="2400" kern="0" dirty="0" err="1"/>
              <a:t>heeft</a:t>
            </a:r>
            <a:r>
              <a:rPr lang="en-US" sz="2400" kern="0" dirty="0"/>
              <a:t> me </a:t>
            </a:r>
            <a:r>
              <a:rPr lang="en-US" sz="2400" kern="0" dirty="0" err="1"/>
              <a:t>geholpen</a:t>
            </a:r>
            <a:r>
              <a:rPr lang="en-US" sz="2400" kern="0" dirty="0"/>
              <a:t> om </a:t>
            </a:r>
            <a:r>
              <a:rPr lang="en-US" sz="2400" kern="0" dirty="0" err="1"/>
              <a:t>een</a:t>
            </a:r>
            <a:r>
              <a:rPr lang="en-US" sz="2400" kern="0" dirty="0"/>
              <a:t> </a:t>
            </a:r>
            <a:r>
              <a:rPr lang="en-US" sz="2400" b="1" kern="0" dirty="0" err="1"/>
              <a:t>werkritme</a:t>
            </a:r>
            <a:r>
              <a:rPr lang="en-US" sz="2400" kern="0" dirty="0"/>
              <a:t> </a:t>
            </a:r>
            <a:r>
              <a:rPr lang="en-US" sz="2400" kern="0" dirty="0" err="1"/>
              <a:t>te</a:t>
            </a:r>
            <a:r>
              <a:rPr lang="en-US" sz="2400" kern="0" dirty="0"/>
              <a:t> </a:t>
            </a:r>
            <a:r>
              <a:rPr lang="en-US" sz="2400" kern="0" dirty="0" err="1"/>
              <a:t>vinden</a:t>
            </a:r>
            <a:endParaRPr lang="nl-BE" sz="2400" kern="0" dirty="0"/>
          </a:p>
        </p:txBody>
      </p:sp>
    </p:spTree>
    <p:extLst>
      <p:ext uri="{BB962C8B-B14F-4D97-AF65-F5344CB8AC3E}">
        <p14:creationId xmlns:p14="http://schemas.microsoft.com/office/powerpoint/2010/main" val="2565193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781333-233F-4905-991E-1EDCF853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312" y="1934519"/>
            <a:ext cx="8695993" cy="3389043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Normaal begon ik pas 's avonds te werken, als ik al begon te werken. Nu was ik altijd </a:t>
            </a:r>
            <a:r>
              <a:rPr lang="nl-BE" b="1" dirty="0"/>
              <a:t>al om 10u </a:t>
            </a:r>
            <a:r>
              <a:rPr lang="nl-BE" dirty="0"/>
              <a:t>geconcentreerd bezig. Ik heb het gevoel dat ik veel </a:t>
            </a:r>
            <a:r>
              <a:rPr lang="nl-BE" b="1" dirty="0"/>
              <a:t>meer uit mijn dagen </a:t>
            </a:r>
            <a:r>
              <a:rPr lang="nl-BE" dirty="0"/>
              <a:t>heb gehaald. Ik heb ook het gevoel dat ik dit kan </a:t>
            </a:r>
            <a:r>
              <a:rPr lang="nl-BE" b="1" dirty="0"/>
              <a:t>volhouden</a:t>
            </a:r>
            <a:r>
              <a:rPr lang="nl-BE" dirty="0"/>
              <a:t>. […] Eindelijk kan ik 's avonds na een dag intensief werken eens </a:t>
            </a:r>
            <a:r>
              <a:rPr lang="nl-BE" b="1" dirty="0"/>
              <a:t>ontspannen</a:t>
            </a:r>
            <a:r>
              <a:rPr lang="nl-BE" dirty="0"/>
              <a:t> zonder mij schuldig te voelen. Dat is echt een </a:t>
            </a:r>
            <a:r>
              <a:rPr lang="nl-BE" b="1" dirty="0"/>
              <a:t>verademing</a:t>
            </a:r>
            <a:r>
              <a:rPr lang="nl-BE" dirty="0"/>
              <a:t>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BF07E1-5613-499E-BF7A-531327EE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ervaren</a:t>
            </a:r>
            <a:r>
              <a:rPr lang="en-US" dirty="0"/>
              <a:t> </a:t>
            </a:r>
            <a:r>
              <a:rPr lang="en-US" dirty="0" err="1"/>
              <a:t>studenten</a:t>
            </a:r>
            <a:r>
              <a:rPr lang="en-US" dirty="0"/>
              <a:t> de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7215A23-EDCB-491D-ADF2-EC19E48CC4C6}"/>
              </a:ext>
            </a:extLst>
          </p:cNvPr>
          <p:cNvSpPr txBox="1"/>
          <p:nvPr/>
        </p:nvSpPr>
        <p:spPr>
          <a:xfrm>
            <a:off x="853015" y="676405"/>
            <a:ext cx="896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tx2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”</a:t>
            </a:r>
            <a:endParaRPr lang="nl-BE" sz="2400" dirty="0">
              <a:solidFill>
                <a:schemeClr val="tx2"/>
              </a:solidFill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25903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2">
            <a:extLst>
              <a:ext uri="{FF2B5EF4-FFF2-40B4-BE49-F238E27FC236}">
                <a16:creationId xmlns:a16="http://schemas.microsoft.com/office/drawing/2014/main" id="{651F417D-0424-4E7C-B865-EBE475131DE5}"/>
              </a:ext>
            </a:extLst>
          </p:cNvPr>
          <p:cNvSpPr txBox="1">
            <a:spLocks/>
          </p:cNvSpPr>
          <p:nvPr/>
        </p:nvSpPr>
        <p:spPr bwMode="auto">
          <a:xfrm>
            <a:off x="1207806" y="257175"/>
            <a:ext cx="10494433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Verdana" pitchFamily="1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kern="0" dirty="0" err="1"/>
              <a:t>Tijdens</a:t>
            </a:r>
            <a:r>
              <a:rPr lang="en-US" sz="2200" kern="0" dirty="0"/>
              <a:t> de </a:t>
            </a:r>
            <a:r>
              <a:rPr lang="en-US" sz="2200" kern="0" dirty="0" err="1"/>
              <a:t>doorschrijfweek</a:t>
            </a:r>
            <a:r>
              <a:rPr lang="en-US" sz="2200" kern="0" dirty="0"/>
              <a:t> </a:t>
            </a:r>
            <a:r>
              <a:rPr lang="en-US" sz="2200" kern="0" dirty="0" err="1"/>
              <a:t>heb</a:t>
            </a:r>
            <a:r>
              <a:rPr lang="en-US" sz="2200" kern="0" dirty="0"/>
              <a:t> </a:t>
            </a:r>
            <a:r>
              <a:rPr lang="en-US" sz="2200" kern="0" dirty="0" err="1"/>
              <a:t>ik</a:t>
            </a:r>
            <a:r>
              <a:rPr lang="en-US" sz="2200" kern="0" dirty="0"/>
              <a:t> </a:t>
            </a:r>
            <a:r>
              <a:rPr lang="en-US" sz="2200" b="1" kern="0" dirty="0" err="1"/>
              <a:t>vooruitgang</a:t>
            </a:r>
            <a:r>
              <a:rPr lang="en-US" sz="2200" kern="0" dirty="0"/>
              <a:t> </a:t>
            </a:r>
            <a:r>
              <a:rPr lang="en-US" sz="2200" kern="0" dirty="0" err="1"/>
              <a:t>geboekt</a:t>
            </a:r>
            <a:r>
              <a:rPr lang="en-US" sz="2200" kern="0" dirty="0"/>
              <a:t> met </a:t>
            </a:r>
            <a:r>
              <a:rPr lang="en-US" sz="2200" kern="0" dirty="0" err="1"/>
              <a:t>mijn</a:t>
            </a:r>
            <a:r>
              <a:rPr lang="en-US" sz="2200" kern="0" dirty="0"/>
              <a:t> </a:t>
            </a:r>
            <a:r>
              <a:rPr lang="en-US" sz="2200" kern="0" dirty="0" err="1"/>
              <a:t>scriptie</a:t>
            </a:r>
            <a:endParaRPr lang="nl-BE" sz="2200" kern="0" dirty="0"/>
          </a:p>
        </p:txBody>
      </p:sp>
      <p:graphicFrame>
        <p:nvGraphicFramePr>
          <p:cNvPr id="5" name="Grafiek 4">
            <a:extLst>
              <a:ext uri="{FF2B5EF4-FFF2-40B4-BE49-F238E27FC236}">
                <a16:creationId xmlns:a16="http://schemas.microsoft.com/office/drawing/2014/main" id="{A7C9BB36-D0E1-490C-BF0B-99F7131F60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7131213"/>
              </p:ext>
            </p:extLst>
          </p:nvPr>
        </p:nvGraphicFramePr>
        <p:xfrm>
          <a:off x="844552" y="1227551"/>
          <a:ext cx="10494433" cy="4738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86540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781333-233F-4905-991E-1EDCF853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422" y="2438793"/>
            <a:ext cx="8695993" cy="2512148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Ik heb zeker </a:t>
            </a:r>
            <a:r>
              <a:rPr lang="nl-BE" b="1" dirty="0"/>
              <a:t>veel vooruitgang </a:t>
            </a:r>
            <a:r>
              <a:rPr lang="nl-BE" dirty="0"/>
              <a:t>geboekt. Ik heb </a:t>
            </a:r>
            <a:r>
              <a:rPr lang="nl-BE" b="1" dirty="0"/>
              <a:t>niet mijn doel </a:t>
            </a:r>
            <a:r>
              <a:rPr lang="nl-BE" dirty="0"/>
              <a:t>voor de gehele week behaald, zoals ik in eerste instantie had gepland. Maar dat mag niet wegnemen dat ik </a:t>
            </a:r>
            <a:r>
              <a:rPr lang="nl-BE" b="1" dirty="0"/>
              <a:t>trots</a:t>
            </a:r>
            <a:r>
              <a:rPr lang="nl-BE" dirty="0"/>
              <a:t> ben over alles wat ik wel heb kunnen doen deze week en hoe ver ik ben met mijn masterproef.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BF07E1-5613-499E-BF7A-531327EE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ervaren</a:t>
            </a:r>
            <a:r>
              <a:rPr lang="en-US" dirty="0"/>
              <a:t> </a:t>
            </a:r>
            <a:r>
              <a:rPr lang="en-US" dirty="0" err="1"/>
              <a:t>studenten</a:t>
            </a:r>
            <a:r>
              <a:rPr lang="en-US" dirty="0"/>
              <a:t> de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7215A23-EDCB-491D-ADF2-EC19E48CC4C6}"/>
              </a:ext>
            </a:extLst>
          </p:cNvPr>
          <p:cNvSpPr txBox="1"/>
          <p:nvPr/>
        </p:nvSpPr>
        <p:spPr>
          <a:xfrm>
            <a:off x="1120125" y="1180678"/>
            <a:ext cx="896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tx2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”</a:t>
            </a:r>
            <a:endParaRPr lang="nl-BE" sz="2400" dirty="0">
              <a:solidFill>
                <a:schemeClr val="tx2"/>
              </a:solidFill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44543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3E99351-BDF1-4C46-A479-6127AA3C4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551" y="1512517"/>
            <a:ext cx="10494433" cy="4734840"/>
          </a:xfrm>
        </p:spPr>
        <p:txBody>
          <a:bodyPr/>
          <a:lstStyle/>
          <a:p>
            <a:r>
              <a:rPr lang="en-US" dirty="0" err="1"/>
              <a:t>Doorschrijfweek</a:t>
            </a:r>
            <a:r>
              <a:rPr lang="en-US" dirty="0"/>
              <a:t> vs. </a:t>
            </a:r>
            <a:r>
              <a:rPr lang="en-US" dirty="0" err="1"/>
              <a:t>losse</a:t>
            </a:r>
            <a:r>
              <a:rPr lang="en-US" dirty="0"/>
              <a:t> </a:t>
            </a:r>
            <a:r>
              <a:rPr lang="en-US" dirty="0" err="1"/>
              <a:t>doorschrijf</a:t>
            </a:r>
            <a:r>
              <a:rPr lang="en-US" i="1" dirty="0" err="1"/>
              <a:t>dagen</a:t>
            </a:r>
            <a:endParaRPr lang="en-US" i="1" dirty="0"/>
          </a:p>
          <a:p>
            <a:r>
              <a:rPr lang="en-US" dirty="0"/>
              <a:t>Intake </a:t>
            </a:r>
            <a:r>
              <a:rPr lang="en-US" dirty="0" err="1"/>
              <a:t>vooraf</a:t>
            </a:r>
            <a:r>
              <a:rPr lang="en-US" dirty="0"/>
              <a:t> ja/nee</a:t>
            </a:r>
          </a:p>
          <a:p>
            <a:r>
              <a:rPr lang="en-US" dirty="0" err="1"/>
              <a:t>Enkel</a:t>
            </a:r>
            <a:r>
              <a:rPr lang="en-US" dirty="0"/>
              <a:t> </a:t>
            </a:r>
            <a:r>
              <a:rPr lang="en-US" dirty="0" err="1"/>
              <a:t>scripties</a:t>
            </a:r>
            <a:r>
              <a:rPr lang="en-US" dirty="0"/>
              <a:t> of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schrijftaken</a:t>
            </a:r>
            <a:r>
              <a:rPr lang="en-US" dirty="0"/>
              <a:t>?</a:t>
            </a:r>
          </a:p>
          <a:p>
            <a:r>
              <a:rPr lang="en-US" dirty="0" err="1"/>
              <a:t>Specifieke</a:t>
            </a:r>
            <a:r>
              <a:rPr lang="en-US" dirty="0"/>
              <a:t> </a:t>
            </a:r>
            <a:r>
              <a:rPr lang="en-US" dirty="0" err="1"/>
              <a:t>doelgroepen</a:t>
            </a:r>
            <a:r>
              <a:rPr lang="en-US" dirty="0"/>
              <a:t>: </a:t>
            </a:r>
            <a:r>
              <a:rPr lang="en-US" dirty="0" err="1"/>
              <a:t>werkstudenten</a:t>
            </a:r>
            <a:r>
              <a:rPr lang="en-US" dirty="0"/>
              <a:t> (</a:t>
            </a:r>
            <a:r>
              <a:rPr lang="en-US" dirty="0" err="1"/>
              <a:t>bijv</a:t>
            </a:r>
            <a:r>
              <a:rPr lang="en-US" dirty="0"/>
              <a:t>. </a:t>
            </a:r>
            <a:r>
              <a:rPr lang="en-US" dirty="0" err="1"/>
              <a:t>avondaanbod</a:t>
            </a:r>
            <a:r>
              <a:rPr lang="en-US" dirty="0"/>
              <a:t>)</a:t>
            </a:r>
          </a:p>
          <a:p>
            <a:r>
              <a:rPr lang="en-US" dirty="0"/>
              <a:t>Moment in het </a:t>
            </a:r>
            <a:r>
              <a:rPr lang="en-US" dirty="0" err="1"/>
              <a:t>jaar</a:t>
            </a:r>
            <a:endParaRPr lang="en-US" dirty="0"/>
          </a:p>
          <a:p>
            <a:r>
              <a:rPr lang="en-US" dirty="0"/>
              <a:t>Binnen </a:t>
            </a:r>
            <a:r>
              <a:rPr lang="en-US" dirty="0" err="1"/>
              <a:t>faculteit</a:t>
            </a:r>
            <a:r>
              <a:rPr lang="en-US" dirty="0"/>
              <a:t>, </a:t>
            </a:r>
            <a:r>
              <a:rPr lang="en-US" dirty="0" err="1"/>
              <a:t>opleiding</a:t>
            </a:r>
            <a:r>
              <a:rPr lang="en-US" dirty="0"/>
              <a:t> of </a:t>
            </a:r>
            <a:r>
              <a:rPr lang="en-US" dirty="0" err="1"/>
              <a:t>studentenvereniging</a:t>
            </a:r>
            <a:endParaRPr lang="en-US" dirty="0"/>
          </a:p>
          <a:p>
            <a:r>
              <a:rPr lang="en-US" dirty="0" err="1"/>
              <a:t>Enkel</a:t>
            </a:r>
            <a:r>
              <a:rPr lang="en-US" dirty="0"/>
              <a:t> </a:t>
            </a:r>
            <a:r>
              <a:rPr lang="en-US" dirty="0" err="1"/>
              <a:t>Nederlandstalig</a:t>
            </a:r>
            <a:r>
              <a:rPr lang="en-US" dirty="0"/>
              <a:t> of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Engelstalig</a:t>
            </a:r>
            <a:r>
              <a:rPr lang="en-US" dirty="0"/>
              <a:t>?</a:t>
            </a:r>
          </a:p>
          <a:p>
            <a:r>
              <a:rPr lang="en-US" i="1" dirty="0" err="1"/>
              <a:t>Blok</a:t>
            </a:r>
            <a:r>
              <a:rPr lang="en-US" dirty="0" err="1"/>
              <a:t>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CC168C1-0146-4141-BF57-B0F0248C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Variaties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9126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3E99351-BDF1-4C46-A479-6127AA3C4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783" y="1376297"/>
            <a:ext cx="10494433" cy="4105406"/>
          </a:xfrm>
        </p:spPr>
        <p:txBody>
          <a:bodyPr/>
          <a:lstStyle/>
          <a:p>
            <a:pPr marL="0" indent="0">
              <a:buNone/>
            </a:pPr>
            <a:endParaRPr lang="nl-BE" dirty="0"/>
          </a:p>
          <a:p>
            <a:r>
              <a:rPr lang="nl-BE" dirty="0"/>
              <a:t>Zelfstandige groepen</a:t>
            </a:r>
          </a:p>
          <a:p>
            <a:r>
              <a:rPr lang="nl-BE" dirty="0"/>
              <a:t>Doorschrijven na de doorschrijfweek </a:t>
            </a:r>
          </a:p>
          <a:p>
            <a:r>
              <a:rPr lang="nl-BE" dirty="0"/>
              <a:t>Formule optimaliseren</a:t>
            </a:r>
          </a:p>
          <a:p>
            <a:r>
              <a:rPr lang="nl-BE" dirty="0"/>
              <a:t>Online vs. campus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CC168C1-0146-4141-BF57-B0F0248C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 </a:t>
            </a:r>
            <a:r>
              <a:rPr lang="en-US" dirty="0" err="1"/>
              <a:t>aan</a:t>
            </a:r>
            <a:r>
              <a:rPr lang="en-US" dirty="0"/>
              <a:t> het </a:t>
            </a:r>
            <a:r>
              <a:rPr lang="en-US" dirty="0" err="1"/>
              <a:t>onderzoeken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7988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781333-233F-4905-991E-1EDCF853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422" y="2516090"/>
            <a:ext cx="8695993" cy="2512148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Offline zou dit concept mij ook aanspreken, maar dan heb je natuurlijk geen '</a:t>
            </a:r>
            <a:r>
              <a:rPr lang="nl-BE" dirty="0" err="1"/>
              <a:t>mute</a:t>
            </a:r>
            <a:r>
              <a:rPr lang="nl-BE" dirty="0"/>
              <a:t>' optie...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BF07E1-5613-499E-BF7A-531327EE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Online/offline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7215A23-EDCB-491D-ADF2-EC19E48CC4C6}"/>
              </a:ext>
            </a:extLst>
          </p:cNvPr>
          <p:cNvSpPr txBox="1"/>
          <p:nvPr/>
        </p:nvSpPr>
        <p:spPr>
          <a:xfrm>
            <a:off x="1120125" y="1257975"/>
            <a:ext cx="896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tx2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”</a:t>
            </a:r>
            <a:endParaRPr lang="nl-BE" sz="2400" dirty="0">
              <a:solidFill>
                <a:schemeClr val="tx2"/>
              </a:solidFill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70651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9577" y="1052737"/>
            <a:ext cx="7870825" cy="5113337"/>
          </a:xfrm>
        </p:spPr>
        <p:txBody>
          <a:bodyPr/>
          <a:lstStyle/>
          <a:p>
            <a:pPr marL="0" indent="0">
              <a:buNone/>
            </a:pPr>
            <a:endParaRPr lang="nl-BE" sz="1600" dirty="0"/>
          </a:p>
          <a:p>
            <a:pPr marL="0" indent="0">
              <a:buNone/>
            </a:pPr>
            <a:r>
              <a:rPr lang="nl-BE" sz="2000" dirty="0"/>
              <a:t> </a:t>
            </a:r>
          </a:p>
          <a:p>
            <a:pPr marL="0" indent="0">
              <a:buNone/>
            </a:pPr>
            <a:r>
              <a:rPr lang="nl-BE" sz="2000" dirty="0"/>
              <a:t> 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73100" y="1909763"/>
          <a:ext cx="10663238" cy="570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" name="Document" r:id="rId4" imgW="8517546" imgH="4554241" progId="Word.Document.12">
                  <p:embed/>
                </p:oleObj>
              </mc:Choice>
              <mc:Fallback>
                <p:oleObj name="Document" r:id="rId4" imgW="8517546" imgH="4554241" progId="Word.Document.12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" y="1909763"/>
                        <a:ext cx="10663238" cy="570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6B614C84-B384-48BC-B21D-0D06864BD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Monitoraat op Maat – </a:t>
            </a:r>
            <a:r>
              <a:rPr lang="en-US" dirty="0" err="1"/>
              <a:t>Academisch</a:t>
            </a:r>
            <a:r>
              <a:rPr lang="en-US" dirty="0"/>
              <a:t> </a:t>
            </a:r>
            <a:r>
              <a:rPr lang="en-US" dirty="0" err="1"/>
              <a:t>Nederlands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01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781333-233F-4905-991E-1EDCF853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948" y="1764528"/>
            <a:ext cx="8695993" cy="3554412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Momenteel geraak ik niet goed vooruit met mijn scriptie. Ik was er vorig jaar niet voor geslaagd en heb heel het jaar al last van </a:t>
            </a:r>
            <a:r>
              <a:rPr lang="nl-BE" b="1" dirty="0"/>
              <a:t>uitstelgedrag</a:t>
            </a:r>
            <a:r>
              <a:rPr lang="nl-BE" dirty="0"/>
              <a:t>. Ik ben mijn </a:t>
            </a:r>
            <a:r>
              <a:rPr lang="nl-BE" b="1" dirty="0"/>
              <a:t>motivatie</a:t>
            </a:r>
            <a:r>
              <a:rPr lang="nl-BE" dirty="0"/>
              <a:t> een beetje kwijt en nu ik niet in de bib kan zitten heb ik weinig </a:t>
            </a:r>
            <a:r>
              <a:rPr lang="nl-BE" b="1" dirty="0"/>
              <a:t>sociale controle</a:t>
            </a:r>
            <a:r>
              <a:rPr lang="nl-BE" dirty="0"/>
              <a:t>. Ik ben er zeker van dat de doorschrijfweek mij weer wat motivatie en </a:t>
            </a:r>
            <a:r>
              <a:rPr lang="nl-BE" b="1" dirty="0"/>
              <a:t>zelfvertrouwen</a:t>
            </a:r>
            <a:r>
              <a:rPr lang="nl-BE" dirty="0"/>
              <a:t> zal geven zodat ik mijn scriptie eindelijk af krijg.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BF07E1-5613-499E-BF7A-531327EE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Waarom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online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7215A23-EDCB-491D-ADF2-EC19E48CC4C6}"/>
              </a:ext>
            </a:extLst>
          </p:cNvPr>
          <p:cNvSpPr txBox="1"/>
          <p:nvPr/>
        </p:nvSpPr>
        <p:spPr>
          <a:xfrm>
            <a:off x="1070021" y="506413"/>
            <a:ext cx="896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tx2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”</a:t>
            </a:r>
            <a:endParaRPr lang="nl-BE" sz="2400" dirty="0">
              <a:solidFill>
                <a:schemeClr val="tx2"/>
              </a:solidFill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6BE9BBE3-7C72-4775-BE6D-4166FD69FF15}"/>
              </a:ext>
            </a:extLst>
          </p:cNvPr>
          <p:cNvSpPr txBox="1">
            <a:spLocks/>
          </p:cNvSpPr>
          <p:nvPr/>
        </p:nvSpPr>
        <p:spPr bwMode="auto">
          <a:xfrm>
            <a:off x="2375770" y="5307707"/>
            <a:ext cx="8695993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FontTx/>
              <a:buNone/>
            </a:pPr>
            <a:r>
              <a:rPr lang="nl-BE" i="1" kern="0" dirty="0"/>
              <a:t>Ba3-student</a:t>
            </a:r>
          </a:p>
        </p:txBody>
      </p:sp>
    </p:spTree>
    <p:extLst>
      <p:ext uri="{BB962C8B-B14F-4D97-AF65-F5344CB8AC3E}">
        <p14:creationId xmlns:p14="http://schemas.microsoft.com/office/powerpoint/2010/main" val="30838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781333-233F-4905-991E-1EDCF853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948" y="1764528"/>
            <a:ext cx="8695993" cy="2512148"/>
          </a:xfrm>
        </p:spPr>
        <p:txBody>
          <a:bodyPr/>
          <a:lstStyle/>
          <a:p>
            <a:pPr marL="0" indent="0">
              <a:buNone/>
            </a:pPr>
            <a:r>
              <a:rPr lang="nl-BE" b="1" dirty="0"/>
              <a:t>Schrijven</a:t>
            </a:r>
            <a:r>
              <a:rPr lang="nl-BE" dirty="0"/>
              <a:t> is niet mijn sterkste punt en dat is een van de redenen dat ik minder </a:t>
            </a:r>
            <a:r>
              <a:rPr lang="nl-BE" b="1" dirty="0"/>
              <a:t>gemotiveerd</a:t>
            </a:r>
            <a:r>
              <a:rPr lang="nl-BE" dirty="0"/>
              <a:t> ben om mijn scriptie te schrijven. Daarom hoop ik dat de Doorschrijfweek mij dat </a:t>
            </a:r>
            <a:r>
              <a:rPr lang="nl-BE" b="1" dirty="0"/>
              <a:t>extra duwtje </a:t>
            </a:r>
            <a:r>
              <a:rPr lang="nl-BE" dirty="0"/>
              <a:t>in de rug geeft. Werken in groep heeft het gevoel dat je er </a:t>
            </a:r>
            <a:r>
              <a:rPr lang="nl-BE" b="1" dirty="0"/>
              <a:t>niet alleen</a:t>
            </a:r>
            <a:r>
              <a:rPr lang="nl-BE" dirty="0"/>
              <a:t> voor staat.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BF07E1-5613-499E-BF7A-531327EEE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Waarom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online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7215A23-EDCB-491D-ADF2-EC19E48CC4C6}"/>
              </a:ext>
            </a:extLst>
          </p:cNvPr>
          <p:cNvSpPr txBox="1"/>
          <p:nvPr/>
        </p:nvSpPr>
        <p:spPr>
          <a:xfrm>
            <a:off x="1070021" y="506413"/>
            <a:ext cx="89656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tx2"/>
                </a:solidFill>
                <a:latin typeface="Angsana New" panose="020B0502040204020203" pitchFamily="18" charset="-34"/>
                <a:cs typeface="Angsana New" panose="020B0502040204020203" pitchFamily="18" charset="-34"/>
              </a:rPr>
              <a:t>”</a:t>
            </a:r>
            <a:endParaRPr lang="nl-BE" sz="2400" dirty="0">
              <a:solidFill>
                <a:schemeClr val="tx2"/>
              </a:solidFill>
              <a:latin typeface="Angsana New" panose="020B0502040204020203" pitchFamily="18" charset="-34"/>
              <a:cs typeface="Angsana New" panose="020B0502040204020203" pitchFamily="18" charset="-34"/>
            </a:endParaRPr>
          </a:p>
        </p:txBody>
      </p:sp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6BE9BBE3-7C72-4775-BE6D-4166FD69FF15}"/>
              </a:ext>
            </a:extLst>
          </p:cNvPr>
          <p:cNvSpPr txBox="1">
            <a:spLocks/>
          </p:cNvSpPr>
          <p:nvPr/>
        </p:nvSpPr>
        <p:spPr bwMode="auto">
          <a:xfrm>
            <a:off x="2375770" y="5307707"/>
            <a:ext cx="8695993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22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6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FontTx/>
              <a:buNone/>
            </a:pPr>
            <a:r>
              <a:rPr lang="nl-BE" i="1" kern="0" dirty="0"/>
              <a:t>Masterstudent</a:t>
            </a:r>
          </a:p>
        </p:txBody>
      </p:sp>
    </p:spTree>
    <p:extLst>
      <p:ext uri="{BB962C8B-B14F-4D97-AF65-F5344CB8AC3E}">
        <p14:creationId xmlns:p14="http://schemas.microsoft.com/office/powerpoint/2010/main" val="3601997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0524F3-760D-4379-9D3D-30A2E07A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 is </a:t>
            </a:r>
            <a:r>
              <a:rPr lang="en-US" dirty="0" err="1"/>
              <a:t>een</a:t>
            </a:r>
            <a:r>
              <a:rPr lang="en-US" dirty="0"/>
              <a:t> online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7D403B6F-E14A-4C03-B100-B9B452204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72" y="1848025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10EE308A-C15B-4CD3-B47E-DD47B6185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052" y="1769709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766E468E-CD45-4269-8106-E8DFE0ED2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07" y="179395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832BAF-C9D9-4119-91D9-538BBFE70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079" y="3751012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53A240F8-4212-4755-9C8F-09471D1B1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034" y="1779674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36BD87EF-E3AA-42E7-9C16-0555480CF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756" y="2869104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68B9587F-28C0-4338-8442-F9A35C367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449" y="3814973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C2988BE-C2EA-4C7C-AFC0-589CB65DD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738" y="2817393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076C78D2-6B4F-4DF6-B790-D04494454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533" y="2817393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010630D-B3F9-4629-BE91-5F09F7CF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061" y="284324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F1659A1F-10C9-400E-900B-6BE6F4FD7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79" y="375527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182FBECC-BFD6-416E-B4FF-F6494D5D5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916" y="3827642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12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0524F3-760D-4379-9D3D-30A2E07A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 is </a:t>
            </a:r>
            <a:r>
              <a:rPr lang="en-US" dirty="0" err="1"/>
              <a:t>een</a:t>
            </a:r>
            <a:r>
              <a:rPr lang="en-US" dirty="0"/>
              <a:t> online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pic>
        <p:nvPicPr>
          <p:cNvPr id="1030" name="Picture 6" descr="Computer Png Icon #33030 - Free Icons Library">
            <a:extLst>
              <a:ext uri="{FF2B5EF4-FFF2-40B4-BE49-F238E27FC236}">
                <a16:creationId xmlns:a16="http://schemas.microsoft.com/office/drawing/2014/main" id="{7C317A10-840C-4B48-8716-BDC83CBD1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649" y="1091955"/>
            <a:ext cx="7008681" cy="600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D403B6F-E14A-4C03-B100-B9B452204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72" y="1848025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10EE308A-C15B-4CD3-B47E-DD47B6185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052" y="1769709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766E468E-CD45-4269-8106-E8DFE0ED2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07" y="179395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832BAF-C9D9-4119-91D9-538BBFE70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079" y="3751012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53A240F8-4212-4755-9C8F-09471D1B1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034" y="1779674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36BD87EF-E3AA-42E7-9C16-0555480CF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756" y="2869104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68B9587F-28C0-4338-8442-F9A35C367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449" y="3814973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C2988BE-C2EA-4C7C-AFC0-589CB65DD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738" y="2817393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076C78D2-6B4F-4DF6-B790-D04494454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533" y="2817393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010630D-B3F9-4629-BE91-5F09F7CF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061" y="284324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F1659A1F-10C9-400E-900B-6BE6F4FD7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79" y="375527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182FBECC-BFD6-416E-B4FF-F6494D5D5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916" y="3827642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icrosoft Teams Custom Backgrounds - Heliocentrix">
            <a:extLst>
              <a:ext uri="{FF2B5EF4-FFF2-40B4-BE49-F238E27FC236}">
                <a16:creationId xmlns:a16="http://schemas.microsoft.com/office/drawing/2014/main" id="{8842EA08-36E0-4E78-A16F-2EB8069F9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324" y="4867553"/>
            <a:ext cx="1239332" cy="123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0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0524F3-760D-4379-9D3D-30A2E07A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 is </a:t>
            </a:r>
            <a:r>
              <a:rPr lang="en-US" dirty="0" err="1"/>
              <a:t>een</a:t>
            </a:r>
            <a:r>
              <a:rPr lang="en-US" dirty="0"/>
              <a:t> online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pic>
        <p:nvPicPr>
          <p:cNvPr id="1030" name="Picture 6" descr="Computer Png Icon #33030 - Free Icons Library">
            <a:extLst>
              <a:ext uri="{FF2B5EF4-FFF2-40B4-BE49-F238E27FC236}">
                <a16:creationId xmlns:a16="http://schemas.microsoft.com/office/drawing/2014/main" id="{7C317A10-840C-4B48-8716-BDC83CBD1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649" y="1091955"/>
            <a:ext cx="7008681" cy="600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D403B6F-E14A-4C03-B100-B9B452204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72" y="1848025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10EE308A-C15B-4CD3-B47E-DD47B6185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052" y="1769709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766E468E-CD45-4269-8106-E8DFE0ED2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07" y="179395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832BAF-C9D9-4119-91D9-538BBFE70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079" y="3751012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53A240F8-4212-4755-9C8F-09471D1B1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034" y="1779674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36BD87EF-E3AA-42E7-9C16-0555480CF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756" y="2869104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68B9587F-28C0-4338-8442-F9A35C367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449" y="3814973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C2988BE-C2EA-4C7C-AFC0-589CB65DD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738" y="2817393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076C78D2-6B4F-4DF6-B790-D04494454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533" y="2817393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010630D-B3F9-4629-BE91-5F09F7CF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061" y="284324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F1659A1F-10C9-400E-900B-6BE6F4FD7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79" y="3755278"/>
            <a:ext cx="821018" cy="8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182FBECC-BFD6-416E-B4FF-F6494D5D5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916" y="3827642"/>
            <a:ext cx="769307" cy="76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icrosoft Teams Custom Backgrounds - Heliocentrix">
            <a:extLst>
              <a:ext uri="{FF2B5EF4-FFF2-40B4-BE49-F238E27FC236}">
                <a16:creationId xmlns:a16="http://schemas.microsoft.com/office/drawing/2014/main" id="{8842EA08-36E0-4E78-A16F-2EB8069F9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324" y="4867553"/>
            <a:ext cx="1239332" cy="123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>
            <a:extLst>
              <a:ext uri="{FF2B5EF4-FFF2-40B4-BE49-F238E27FC236}">
                <a16:creationId xmlns:a16="http://schemas.microsoft.com/office/drawing/2014/main" id="{56BB5FBC-A730-44AB-BD13-D23820B7A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57" y="2374433"/>
            <a:ext cx="1231526" cy="123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>
            <a:extLst>
              <a:ext uri="{FF2B5EF4-FFF2-40B4-BE49-F238E27FC236}">
                <a16:creationId xmlns:a16="http://schemas.microsoft.com/office/drawing/2014/main" id="{EFBF2C24-F2C3-4A41-BCA8-60661103B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077" y="2374434"/>
            <a:ext cx="1231525" cy="123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63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B0524F3-760D-4379-9D3D-30A2E07A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 is </a:t>
            </a:r>
            <a:r>
              <a:rPr lang="en-US" dirty="0" err="1"/>
              <a:t>een</a:t>
            </a:r>
            <a:r>
              <a:rPr lang="en-US" dirty="0"/>
              <a:t> online </a:t>
            </a:r>
            <a:r>
              <a:rPr lang="en-US" dirty="0" err="1"/>
              <a:t>doorschrijfweek</a:t>
            </a:r>
            <a:r>
              <a:rPr lang="en-US" dirty="0"/>
              <a:t>?</a:t>
            </a:r>
            <a:endParaRPr lang="nl-BE" dirty="0"/>
          </a:p>
        </p:txBody>
      </p:sp>
      <p:sp>
        <p:nvSpPr>
          <p:cNvPr id="20" name="Tijdelijke aanduiding voor inhoud 1">
            <a:extLst>
              <a:ext uri="{FF2B5EF4-FFF2-40B4-BE49-F238E27FC236}">
                <a16:creationId xmlns:a16="http://schemas.microsoft.com/office/drawing/2014/main" id="{8BAE1554-BC7B-4290-95B1-668E8F645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552" y="1653436"/>
            <a:ext cx="10494433" cy="4208744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Programma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BE" dirty="0"/>
              <a:t>8.30 – 9.00 Gezamenlijke dagopening</a:t>
            </a:r>
          </a:p>
          <a:p>
            <a:pPr marL="0" indent="0">
              <a:buNone/>
            </a:pPr>
            <a:r>
              <a:rPr lang="nl-BE" dirty="0"/>
              <a:t>9.00 – 12.30 Zelfstandig werken</a:t>
            </a:r>
          </a:p>
          <a:p>
            <a:pPr marL="0" indent="0">
              <a:buNone/>
            </a:pPr>
            <a:r>
              <a:rPr lang="nl-BE" dirty="0"/>
              <a:t>12.30 – 13.30 Pauze</a:t>
            </a:r>
          </a:p>
          <a:p>
            <a:pPr marL="0" indent="0">
              <a:buNone/>
            </a:pPr>
            <a:r>
              <a:rPr lang="nl-BE" dirty="0"/>
              <a:t>13.30 – 16.30 Zelfstandig werken</a:t>
            </a:r>
          </a:p>
          <a:p>
            <a:pPr marL="0" indent="0">
              <a:buNone/>
            </a:pPr>
            <a:r>
              <a:rPr lang="nl-BE" dirty="0"/>
              <a:t>13.30 – 14.30 Verdiepende workshop (optioneel)</a:t>
            </a:r>
          </a:p>
          <a:p>
            <a:pPr marL="0" indent="0">
              <a:buNone/>
            </a:pPr>
            <a:r>
              <a:rPr lang="nl-BE" dirty="0"/>
              <a:t>16.30 – 17.00 Gezamenlijke dagsluiting</a:t>
            </a:r>
          </a:p>
        </p:txBody>
      </p:sp>
    </p:spTree>
    <p:extLst>
      <p:ext uri="{BB962C8B-B14F-4D97-AF65-F5344CB8AC3E}">
        <p14:creationId xmlns:p14="http://schemas.microsoft.com/office/powerpoint/2010/main" val="102189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5D37EC9-FE8B-40A9-8637-D9E9261B9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 </a:t>
            </a:r>
            <a:r>
              <a:rPr lang="en-US" sz="2800" dirty="0" err="1"/>
              <a:t>doorschrijfweek</a:t>
            </a:r>
            <a:r>
              <a:rPr lang="en-US" sz="2800" dirty="0"/>
              <a:t> </a:t>
            </a:r>
            <a:r>
              <a:rPr lang="en-US" sz="2800" dirty="0" err="1"/>
              <a:t>heeft</a:t>
            </a:r>
            <a:r>
              <a:rPr lang="en-US" sz="2800" dirty="0"/>
              <a:t> </a:t>
            </a:r>
            <a:r>
              <a:rPr lang="en-US" sz="2800" dirty="0" err="1"/>
              <a:t>bijgedragen</a:t>
            </a:r>
            <a:r>
              <a:rPr lang="en-US" sz="2800" dirty="0"/>
              <a:t> </a:t>
            </a:r>
            <a:r>
              <a:rPr lang="en-US" sz="2800" dirty="0" err="1"/>
              <a:t>aan</a:t>
            </a:r>
            <a:r>
              <a:rPr lang="en-US" sz="2800" dirty="0"/>
              <a:t> </a:t>
            </a:r>
            <a:r>
              <a:rPr lang="en-US" sz="2800" dirty="0" err="1"/>
              <a:t>mijn</a:t>
            </a:r>
            <a:r>
              <a:rPr lang="en-US" sz="2800" dirty="0"/>
              <a:t> </a:t>
            </a:r>
            <a:r>
              <a:rPr lang="en-US" sz="2800" b="1" dirty="0" err="1"/>
              <a:t>motivatie</a:t>
            </a:r>
            <a:endParaRPr lang="nl-BE" sz="2800" b="1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81D7F6CF-BB54-42BA-B61C-79218752E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6908595"/>
              </p:ext>
            </p:extLst>
          </p:nvPr>
        </p:nvGraphicFramePr>
        <p:xfrm>
          <a:off x="844022" y="1939730"/>
          <a:ext cx="10494963" cy="3552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4586843"/>
      </p:ext>
    </p:extLst>
  </p:cSld>
  <p:clrMapOvr>
    <a:masterClrMapping/>
  </p:clrMapOvr>
</p:sld>
</file>

<file path=ppt/theme/theme1.xml><?xml version="1.0" encoding="utf-8"?>
<a:theme xmlns:a="http://schemas.openxmlformats.org/drawingml/2006/main" name="2014-08-19_presentatie">
  <a:themeElements>
    <a:clrScheme name="Standaardontwerp 9">
      <a:dk1>
        <a:srgbClr val="000000"/>
      </a:dk1>
      <a:lt1>
        <a:srgbClr val="FFFFFF"/>
      </a:lt1>
      <a:dk2>
        <a:srgbClr val="939503"/>
      </a:dk2>
      <a:lt2>
        <a:srgbClr val="DDDDDD"/>
      </a:lt2>
      <a:accent1>
        <a:srgbClr val="E4E4C0"/>
      </a:accent1>
      <a:accent2>
        <a:srgbClr val="C9CA81"/>
      </a:accent2>
      <a:accent3>
        <a:srgbClr val="FFFFFF"/>
      </a:accent3>
      <a:accent4>
        <a:srgbClr val="000000"/>
      </a:accent4>
      <a:accent5>
        <a:srgbClr val="EFEFDC"/>
      </a:accent5>
      <a:accent6>
        <a:srgbClr val="B6B774"/>
      </a:accent6>
      <a:hlink>
        <a:srgbClr val="939503"/>
      </a:hlink>
      <a:folHlink>
        <a:srgbClr val="939503"/>
      </a:folHlink>
    </a:clrScheme>
    <a:fontScheme name="Standaardontwer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" charset="0"/>
          </a:defRPr>
        </a:defPPr>
      </a:lst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D62"/>
        </a:dk1>
        <a:lt1>
          <a:srgbClr val="FFFFFF"/>
        </a:lt1>
        <a:dk2>
          <a:srgbClr val="003D62"/>
        </a:dk2>
        <a:lt2>
          <a:srgbClr val="DDDDDD"/>
        </a:lt2>
        <a:accent1>
          <a:srgbClr val="B6C4D8"/>
        </a:accent1>
        <a:accent2>
          <a:srgbClr val="003D62"/>
        </a:accent2>
        <a:accent3>
          <a:srgbClr val="FFFFFF"/>
        </a:accent3>
        <a:accent4>
          <a:srgbClr val="003353"/>
        </a:accent4>
        <a:accent5>
          <a:srgbClr val="D7DEE9"/>
        </a:accent5>
        <a:accent6>
          <a:srgbClr val="003658"/>
        </a:accent6>
        <a:hlink>
          <a:srgbClr val="7E002F"/>
        </a:hlink>
        <a:folHlink>
          <a:srgbClr val="D9BDB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000000"/>
        </a:dk1>
        <a:lt1>
          <a:srgbClr val="FFFFFF"/>
        </a:lt1>
        <a:dk2>
          <a:srgbClr val="939503"/>
        </a:dk2>
        <a:lt2>
          <a:srgbClr val="DDDDDD"/>
        </a:lt2>
        <a:accent1>
          <a:srgbClr val="E4E4C0"/>
        </a:accent1>
        <a:accent2>
          <a:srgbClr val="C9CA81"/>
        </a:accent2>
        <a:accent3>
          <a:srgbClr val="FFFFFF"/>
        </a:accent3>
        <a:accent4>
          <a:srgbClr val="000000"/>
        </a:accent4>
        <a:accent5>
          <a:srgbClr val="EFEFDC"/>
        </a:accent5>
        <a:accent6>
          <a:srgbClr val="B6B774"/>
        </a:accent6>
        <a:hlink>
          <a:srgbClr val="939503"/>
        </a:hlink>
        <a:folHlink>
          <a:srgbClr val="9395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FF5C87218F9646BE5B329F19618A6F" ma:contentTypeVersion="16" ma:contentTypeDescription="Een nieuw document maken." ma:contentTypeScope="" ma:versionID="b177ac3fbcf96d8be0f42004ef4dd921">
  <xsd:schema xmlns:xsd="http://www.w3.org/2001/XMLSchema" xmlns:xs="http://www.w3.org/2001/XMLSchema" xmlns:p="http://schemas.microsoft.com/office/2006/metadata/properties" xmlns:ns2="379db3c9-4334-44d3-a8be-0ddd82651122" xmlns:ns3="f4bb98d8-ef0e-4922-ab96-e7cafc883535" targetNamespace="http://schemas.microsoft.com/office/2006/metadata/properties" ma:root="true" ma:fieldsID="217d85d801b5f772c4f6cf12c84fc7f8" ns2:_="" ns3:_="">
    <xsd:import namespace="379db3c9-4334-44d3-a8be-0ddd82651122"/>
    <xsd:import namespace="f4bb98d8-ef0e-4922-ab96-e7cafc8835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9db3c9-4334-44d3-a8be-0ddd826511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3b9bb814-139f-4039-9463-697760f06a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bb98d8-ef0e-4922-ab96-e7cafc88353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521b9b8-2314-4c04-922c-0e491f8752f0}" ma:internalName="TaxCatchAll" ma:showField="CatchAllData" ma:web="f4bb98d8-ef0e-4922-ab96-e7cafc8835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bb98d8-ef0e-4922-ab96-e7cafc883535" xsi:nil="true"/>
    <lcf76f155ced4ddcb4097134ff3c332f xmlns="379db3c9-4334-44d3-a8be-0ddd8265112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8A5224D-22FA-4715-9A95-D4FECA7C446C}"/>
</file>

<file path=customXml/itemProps2.xml><?xml version="1.0" encoding="utf-8"?>
<ds:datastoreItem xmlns:ds="http://schemas.openxmlformats.org/officeDocument/2006/customXml" ds:itemID="{8049643E-3BE7-4FC6-B2FC-E55E7DD119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44C8DA-0EF3-424D-BE87-52C034315684}">
  <ds:schemaRefs>
    <ds:schemaRef ds:uri="f4bb98d8-ef0e-4922-ab96-e7cafc883535"/>
    <ds:schemaRef ds:uri="http://purl.org/dc/elements/1.1/"/>
    <ds:schemaRef ds:uri="http://schemas.microsoft.com/office/2006/documentManagement/types"/>
    <ds:schemaRef ds:uri="http://schemas.microsoft.com/office/2006/metadata/properties"/>
    <ds:schemaRef ds:uri="379db3c9-4334-44d3-a8be-0ddd82651122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4700</TotalTime>
  <Words>612</Words>
  <Application>Microsoft Office PowerPoint</Application>
  <PresentationFormat>Breedbeeld</PresentationFormat>
  <Paragraphs>94</Paragraphs>
  <Slides>18</Slides>
  <Notes>18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Angsana New</vt:lpstr>
      <vt:lpstr>Calibri</vt:lpstr>
      <vt:lpstr>Times New Roman</vt:lpstr>
      <vt:lpstr>Verdana</vt:lpstr>
      <vt:lpstr>2014-08-19_presentatie</vt:lpstr>
      <vt:lpstr>Document</vt:lpstr>
      <vt:lpstr>Samen aan de slag!  Een online doorschrijfweek voor scriptiestudenten</vt:lpstr>
      <vt:lpstr>Monitoraat op Maat – Academisch Nederlands</vt:lpstr>
      <vt:lpstr>Waarom een online doorschrijfweek?</vt:lpstr>
      <vt:lpstr>Waarom een online doorschrijfweek?</vt:lpstr>
      <vt:lpstr>Wat is een online doorschrijfweek?</vt:lpstr>
      <vt:lpstr>Wat is een online doorschrijfweek?</vt:lpstr>
      <vt:lpstr>Wat is een online doorschrijfweek?</vt:lpstr>
      <vt:lpstr>Wat is een online doorschrijfweek?</vt:lpstr>
      <vt:lpstr>De doorschrijfweek heeft bijgedragen aan mijn motivatie</vt:lpstr>
      <vt:lpstr>Hoe ervaren studenten de doorschrijfweek?</vt:lpstr>
      <vt:lpstr>Hoe ervaren studenten de doorschrijfweek?</vt:lpstr>
      <vt:lpstr>PowerPoint-presentatie</vt:lpstr>
      <vt:lpstr>Hoe ervaren studenten de doorschrijfweek?</vt:lpstr>
      <vt:lpstr>PowerPoint-presentatie</vt:lpstr>
      <vt:lpstr>Hoe ervaren studenten de doorschrijfweek?</vt:lpstr>
      <vt:lpstr>Variaties</vt:lpstr>
      <vt:lpstr>Nu aan het onderzoeken</vt:lpstr>
      <vt:lpstr>Online/offline</vt:lpstr>
    </vt:vector>
  </TitlesOfParts>
  <Company>UGent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Voorbereidende workshop Academische taalvaardigheid</dc:title>
  <dc:creator>IM</dc:creator>
  <cp:lastModifiedBy>Mit Leuridan</cp:lastModifiedBy>
  <cp:revision>1142</cp:revision>
  <cp:lastPrinted>2020-03-09T11:32:13Z</cp:lastPrinted>
  <dcterms:created xsi:type="dcterms:W3CDTF">2019-06-07T12:59:57Z</dcterms:created>
  <dcterms:modified xsi:type="dcterms:W3CDTF">2021-05-31T09:45:24Z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0x01010086FF5C87218F9646BE5B329F19618A6F</vt:lpwstr>
  </property>
</Properties>
</file>